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Costs of PLM Ownership</a:t>
            </a:r>
            <a:endParaRPr lang="en-US" dirty="0"/>
          </a:p>
        </c:rich>
      </c:tx>
      <c:layout>
        <c:manualLayout>
          <c:xMode val="edge"/>
          <c:yMode val="edge"/>
          <c:x val="0.12799631429050093"/>
          <c:y val="7.1494259870295818E-4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8"/>
          <c:y val="0.19984251968503938"/>
          <c:w val="0.58044881889763777"/>
          <c:h val="0.7415989217564020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cat>
            <c:strRef>
              <c:f>Sheet1!$A$2:$A$7</c:f>
              <c:strCache>
                <c:ptCount val="6"/>
                <c:pt idx="0">
                  <c:v>software</c:v>
                </c:pt>
                <c:pt idx="1">
                  <c:v>Implementation</c:v>
                </c:pt>
                <c:pt idx="2">
                  <c:v>Process optimization</c:v>
                </c:pt>
                <c:pt idx="3">
                  <c:v>Training</c:v>
                </c:pt>
                <c:pt idx="4">
                  <c:v>Data migration</c:v>
                </c:pt>
                <c:pt idx="5">
                  <c:v>Others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0.3000000000000001</c:v>
                </c:pt>
                <c:pt idx="1">
                  <c:v>0.25</c:v>
                </c:pt>
                <c:pt idx="2">
                  <c:v>8.0000000000000029E-2</c:v>
                </c:pt>
                <c:pt idx="3">
                  <c:v>5.0000000000000017E-2</c:v>
                </c:pt>
                <c:pt idx="4">
                  <c:v>5.0000000000000017E-2</c:v>
                </c:pt>
                <c:pt idx="5">
                  <c:v>0.27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PLM Business Case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Supporting </a:t>
            </a:r>
            <a:r>
              <a:rPr lang="en-US" dirty="0"/>
              <a:t>industry partners in decision making: </a:t>
            </a:r>
          </a:p>
          <a:p>
            <a:pPr lvl="1"/>
            <a:r>
              <a:rPr lang="en-US" sz="2400" dirty="0"/>
              <a:t>Why: the business </a:t>
            </a:r>
            <a:r>
              <a:rPr lang="en-US" sz="2400" dirty="0" smtClean="0"/>
              <a:t>case;</a:t>
            </a:r>
            <a:endParaRPr lang="en-US" sz="2400" dirty="0"/>
          </a:p>
          <a:p>
            <a:pPr lvl="1"/>
            <a:r>
              <a:rPr lang="en-US" sz="2400" dirty="0"/>
              <a:t>What: the processes and project which are going to use PLM and the PLM modules;</a:t>
            </a:r>
          </a:p>
          <a:p>
            <a:pPr lvl="1"/>
            <a:r>
              <a:rPr lang="en-US" sz="2400" dirty="0"/>
              <a:t>Where: the departments or sites that will implement PLM;</a:t>
            </a:r>
          </a:p>
          <a:p>
            <a:pPr lvl="1"/>
            <a:r>
              <a:rPr lang="en-US" sz="2400" dirty="0"/>
              <a:t>When: the correct timing for PLM implementation;</a:t>
            </a:r>
          </a:p>
          <a:p>
            <a:pPr lvl="1"/>
            <a:r>
              <a:rPr lang="en-US" sz="2400" dirty="0"/>
              <a:t>Who: the implementation </a:t>
            </a:r>
            <a:r>
              <a:rPr lang="en-US" sz="2400" dirty="0" smtClean="0"/>
              <a:t>personals.</a:t>
            </a:r>
            <a:endParaRPr lang="en-US" sz="2400" dirty="0"/>
          </a:p>
          <a:p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045254" y="4273175"/>
            <a:ext cx="2057399" cy="1843409"/>
            <a:chOff x="5715000" y="4343400"/>
            <a:chExt cx="2057399" cy="1843409"/>
          </a:xfrm>
        </p:grpSpPr>
        <p:pic>
          <p:nvPicPr>
            <p:cNvPr id="2051" name="Picture 3" descr="C:\Users\Shuning\AppData\Local\Microsoft\Windows\Temporary Internet Files\Content.IE5\BDW2NS7J\scale-of-justice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4343400"/>
              <a:ext cx="1431036" cy="1751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5715000" y="5817477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Benefits</a:t>
              </a:r>
              <a:endParaRPr lang="en-US" b="1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97754" y="5447264"/>
              <a:ext cx="7746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Costs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94125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PLM Business Case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72397444"/>
              </p:ext>
            </p:extLst>
          </p:nvPr>
        </p:nvGraphicFramePr>
        <p:xfrm>
          <a:off x="5105400" y="2521970"/>
          <a:ext cx="3581400" cy="3351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478561" y="2624140"/>
            <a:ext cx="4654121" cy="3098377"/>
            <a:chOff x="371001" y="2362199"/>
            <a:chExt cx="4654121" cy="3098377"/>
          </a:xfrm>
        </p:grpSpPr>
        <p:sp>
          <p:nvSpPr>
            <p:cNvPr id="3" name="Oval 2"/>
            <p:cNvSpPr/>
            <p:nvPr/>
          </p:nvSpPr>
          <p:spPr>
            <a:xfrm>
              <a:off x="1752600" y="2971800"/>
              <a:ext cx="1371600" cy="13716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 smtClean="0">
                  <a:solidFill>
                    <a:schemeClr val="tx1"/>
                  </a:solidFill>
                </a:rPr>
                <a:t>PLM Benefits for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Down Arrow 6"/>
            <p:cNvSpPr/>
            <p:nvPr/>
          </p:nvSpPr>
          <p:spPr>
            <a:xfrm>
              <a:off x="2418835" y="4343400"/>
              <a:ext cx="45719" cy="533400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Down Arrow 9"/>
            <p:cNvSpPr/>
            <p:nvPr/>
          </p:nvSpPr>
          <p:spPr>
            <a:xfrm rot="18072203">
              <a:off x="3243413" y="3937678"/>
              <a:ext cx="45719" cy="559608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Down Arrow 10"/>
            <p:cNvSpPr/>
            <p:nvPr/>
          </p:nvSpPr>
          <p:spPr>
            <a:xfrm rot="3169681">
              <a:off x="1524980" y="3830042"/>
              <a:ext cx="45719" cy="625894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own Arrow 11"/>
            <p:cNvSpPr/>
            <p:nvPr/>
          </p:nvSpPr>
          <p:spPr>
            <a:xfrm rot="14574714" flipH="1">
              <a:off x="3214638" y="2846896"/>
              <a:ext cx="45719" cy="533400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 rot="7242824">
              <a:off x="1652065" y="2812919"/>
              <a:ext cx="47193" cy="533400"/>
            </a:xfrm>
            <a:prstGeom prst="downArrow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78561" y="2362199"/>
              <a:ext cx="1612204" cy="560915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Business </a:t>
              </a:r>
              <a:r>
                <a:rPr lang="en-US" dirty="0" smtClean="0"/>
                <a:t>Performance</a:t>
              </a:r>
              <a:endParaRPr lang="en-US" dirty="0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711340" y="2393090"/>
              <a:ext cx="1612204" cy="560915"/>
            </a:xfrm>
            <a:prstGeom prst="round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The Organization</a:t>
              </a:r>
              <a:endParaRPr lang="en-US" dirty="0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371001" y="4101537"/>
              <a:ext cx="913662" cy="560915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Users</a:t>
              </a:r>
              <a:endParaRPr lang="en-US" dirty="0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1632298" y="4899661"/>
              <a:ext cx="1612204" cy="560915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Product or Service</a:t>
              </a:r>
              <a:endParaRPr lang="en-US" dirty="0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412918" y="4381995"/>
              <a:ext cx="1612204" cy="560915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Process Performance</a:t>
              </a:r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736606" y="1744766"/>
            <a:ext cx="1579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BENEFITS</a:t>
            </a:r>
            <a:endParaRPr lang="en-US" sz="2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324601" y="1744766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COSTS</a:t>
            </a:r>
            <a:endParaRPr lang="en-US" sz="2800" b="1" dirty="0"/>
          </a:p>
        </p:txBody>
      </p:sp>
      <p:grpSp>
        <p:nvGrpSpPr>
          <p:cNvPr id="23" name="Group 22"/>
          <p:cNvGrpSpPr/>
          <p:nvPr/>
        </p:nvGrpSpPr>
        <p:grpSpPr>
          <a:xfrm>
            <a:off x="4572000" y="1501574"/>
            <a:ext cx="457200" cy="1114289"/>
            <a:chOff x="4572000" y="1501574"/>
            <a:chExt cx="457200" cy="1114289"/>
          </a:xfrm>
        </p:grpSpPr>
        <p:sp>
          <p:nvSpPr>
            <p:cNvPr id="20" name="TextBox 19"/>
            <p:cNvSpPr txBox="1"/>
            <p:nvPr/>
          </p:nvSpPr>
          <p:spPr>
            <a:xfrm>
              <a:off x="4572000" y="1501574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</a:rPr>
                <a:t>=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572000" y="1600200"/>
              <a:ext cx="4572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dirty="0" smtClean="0">
                  <a:solidFill>
                    <a:srgbClr val="00B050"/>
                  </a:solidFill>
                </a:rPr>
                <a:t>?</a:t>
              </a:r>
              <a:endParaRPr lang="en-US" sz="6000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0842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PLM Business Case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209800" y="2514600"/>
            <a:ext cx="2590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Cost/Benefit Analysis for </a:t>
            </a:r>
            <a:r>
              <a:rPr lang="en-US" b="1" dirty="0" smtClean="0"/>
              <a:t>Feasibility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3048000" y="1981200"/>
            <a:ext cx="2590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Cost/Benefit Analysis for </a:t>
            </a:r>
            <a:r>
              <a:rPr lang="en-US" b="1" dirty="0" smtClean="0"/>
              <a:t>Implementation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3886200" y="1447800"/>
            <a:ext cx="25908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Cost/Benefit Analysis for </a:t>
            </a:r>
            <a:r>
              <a:rPr lang="en-US" b="1" dirty="0" smtClean="0"/>
              <a:t>Audit</a:t>
            </a:r>
            <a:endParaRPr lang="en-US" b="1" dirty="0"/>
          </a:p>
        </p:txBody>
      </p:sp>
      <p:sp>
        <p:nvSpPr>
          <p:cNvPr id="7" name="5-Point Star 6"/>
          <p:cNvSpPr/>
          <p:nvPr/>
        </p:nvSpPr>
        <p:spPr>
          <a:xfrm>
            <a:off x="1752600" y="2478281"/>
            <a:ext cx="533400" cy="533399"/>
          </a:xfrm>
          <a:prstGeom prst="star5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33400" y="3346106"/>
            <a:ext cx="7696200" cy="3331693"/>
            <a:chOff x="533400" y="3346106"/>
            <a:chExt cx="7696200" cy="3331693"/>
          </a:xfrm>
        </p:grpSpPr>
        <p:grpSp>
          <p:nvGrpSpPr>
            <p:cNvPr id="11" name="Group 10"/>
            <p:cNvGrpSpPr/>
            <p:nvPr/>
          </p:nvGrpSpPr>
          <p:grpSpPr>
            <a:xfrm>
              <a:off x="713075" y="3346106"/>
              <a:ext cx="7516525" cy="2672205"/>
              <a:chOff x="713075" y="3670133"/>
              <a:chExt cx="7516525" cy="2672205"/>
            </a:xfrm>
          </p:grpSpPr>
          <p:pic>
            <p:nvPicPr>
              <p:cNvPr id="3076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3075" y="3670133"/>
                <a:ext cx="4046220" cy="25298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077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76800" y="4056161"/>
                <a:ext cx="3352800" cy="1962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TextBox 9"/>
              <p:cNvSpPr txBox="1"/>
              <p:nvPr/>
            </p:nvSpPr>
            <p:spPr>
              <a:xfrm>
                <a:off x="1724577" y="6018311"/>
                <a:ext cx="2057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Discounted Cash Flows*</a:t>
                </a:r>
                <a:endParaRPr lang="en-US" sz="14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791200" y="6034561"/>
                <a:ext cx="2057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/>
                  <a:t>Payback Period*</a:t>
                </a:r>
                <a:endParaRPr lang="en-US" sz="1400" dirty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533400" y="6400800"/>
              <a:ext cx="4114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/>
                <a:t>* </a:t>
              </a:r>
              <a:r>
                <a:rPr lang="en-US" sz="1200" dirty="0" err="1" smtClean="0"/>
                <a:t>CIMdata</a:t>
              </a:r>
              <a:r>
                <a:rPr lang="en-US" sz="1200" dirty="0" smtClean="0"/>
                <a:t>, PLM Benefits Appraisal Guide, 5</a:t>
              </a:r>
              <a:r>
                <a:rPr lang="en-US" sz="1200" baseline="30000" dirty="0" smtClean="0"/>
                <a:t>th</a:t>
              </a:r>
              <a:r>
                <a:rPr lang="en-US" sz="1200" dirty="0" smtClean="0"/>
                <a:t> Edition, Jan 2012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0842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PLM Technology </a:t>
            </a:r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Identify the needs and capability gaps to achieving innovation in Product Lifecycle Management (PLM) research through to 20??</a:t>
            </a:r>
          </a:p>
          <a:p>
            <a:r>
              <a:rPr lang="en-US" dirty="0" smtClean="0"/>
              <a:t>Determine priority actions to meet these needs and build capability to enable innovation in PLM.</a:t>
            </a:r>
          </a:p>
          <a:p>
            <a:r>
              <a:rPr lang="en-US" dirty="0" smtClean="0"/>
              <a:t>Identify technology alternatives and milestones for meeting the needs and filling the gaps.</a:t>
            </a:r>
            <a:endParaRPr lang="en-US" dirty="0"/>
          </a:p>
        </p:txBody>
      </p:sp>
      <p:pic>
        <p:nvPicPr>
          <p:cNvPr id="1026" name="Picture 2" descr="C:\Users\Shuning\AppData\Local\Microsoft\Windows\Temporary Internet Files\Content.IE5\GNON12GE\km_roadmap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5643094"/>
            <a:ext cx="1813921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Shuning\AppData\Local\Microsoft\Windows\Temporary Internet Files\Content.IE5\NT5MM57M\PKMOverview-460x285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643094"/>
            <a:ext cx="1328286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09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PLM Technology </a:t>
            </a:r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9" name="Pentagon 8"/>
          <p:cNvSpPr/>
          <p:nvPr/>
        </p:nvSpPr>
        <p:spPr>
          <a:xfrm>
            <a:off x="671384" y="1676400"/>
            <a:ext cx="2288058" cy="1143000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Preliminary Activities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2500184" y="1676400"/>
            <a:ext cx="4267200" cy="1143000"/>
          </a:xfrm>
          <a:prstGeom prst="chevr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Development of the Roadmap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6310183" y="1676400"/>
            <a:ext cx="2481649" cy="1143000"/>
          </a:xfrm>
          <a:prstGeom prst="chevr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Follow-up activities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73675" y="3130378"/>
            <a:ext cx="2057401" cy="2286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1. Satisfy essential conditions</a:t>
            </a:r>
          </a:p>
          <a:p>
            <a:r>
              <a:rPr lang="en-US" dirty="0" smtClean="0"/>
              <a:t>2. Provide leadership/ sponsorship</a:t>
            </a:r>
          </a:p>
          <a:p>
            <a:r>
              <a:rPr lang="en-US" dirty="0" smtClean="0"/>
              <a:t>3. Define the scope and boundaries for the roadmap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652584" y="2990335"/>
            <a:ext cx="3810000" cy="3200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1. </a:t>
            </a:r>
            <a:r>
              <a:rPr lang="en-US" dirty="0"/>
              <a:t>Identify the critical system requirements and their targets.</a:t>
            </a:r>
          </a:p>
          <a:p>
            <a:r>
              <a:rPr lang="en-US" dirty="0" smtClean="0"/>
              <a:t>2. </a:t>
            </a:r>
            <a:r>
              <a:rPr lang="en-US" dirty="0"/>
              <a:t>Specify the major technology areas.</a:t>
            </a:r>
          </a:p>
          <a:p>
            <a:r>
              <a:rPr lang="en-US" dirty="0" smtClean="0"/>
              <a:t>3. </a:t>
            </a:r>
            <a:r>
              <a:rPr lang="en-US" dirty="0"/>
              <a:t>Specify the technology drivers and their targets.</a:t>
            </a:r>
          </a:p>
          <a:p>
            <a:r>
              <a:rPr lang="en-US" dirty="0" smtClean="0"/>
              <a:t>4. </a:t>
            </a:r>
            <a:r>
              <a:rPr lang="en-US" dirty="0"/>
              <a:t>Identify technology alternatives and their time lines.</a:t>
            </a:r>
          </a:p>
          <a:p>
            <a:r>
              <a:rPr lang="en-US" dirty="0" smtClean="0"/>
              <a:t>5. </a:t>
            </a:r>
            <a:r>
              <a:rPr lang="en-US" dirty="0"/>
              <a:t>Recommend the technology alternatives that should be pursued.</a:t>
            </a:r>
          </a:p>
          <a:p>
            <a:r>
              <a:rPr lang="en-US" dirty="0" smtClean="0"/>
              <a:t>6. </a:t>
            </a:r>
            <a:r>
              <a:rPr lang="en-US" dirty="0"/>
              <a:t>Create the technology roadmap report.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614985" y="3130378"/>
            <a:ext cx="1828800" cy="2286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1. </a:t>
            </a:r>
            <a:r>
              <a:rPr lang="en-US" dirty="0"/>
              <a:t>Critique and validate the roadmap.</a:t>
            </a:r>
          </a:p>
          <a:p>
            <a:r>
              <a:rPr lang="en-US" dirty="0"/>
              <a:t>2. Develop an </a:t>
            </a:r>
            <a:r>
              <a:rPr lang="en-US" dirty="0" smtClean="0"/>
              <a:t>research </a:t>
            </a:r>
            <a:r>
              <a:rPr lang="en-US" dirty="0"/>
              <a:t>plan.</a:t>
            </a:r>
          </a:p>
          <a:p>
            <a:r>
              <a:rPr lang="en-US" dirty="0"/>
              <a:t>3. Review and update.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15297" y="1828800"/>
            <a:ext cx="3108960" cy="4023360"/>
            <a:chOff x="615297" y="1828800"/>
            <a:chExt cx="3108960" cy="4023360"/>
          </a:xfrm>
        </p:grpSpPr>
        <p:sp>
          <p:nvSpPr>
            <p:cNvPr id="4" name="Rectangle 3"/>
            <p:cNvSpPr>
              <a:spLocks noChangeAspect="1"/>
            </p:cNvSpPr>
            <p:nvPr/>
          </p:nvSpPr>
          <p:spPr>
            <a:xfrm>
              <a:off x="615297" y="1828800"/>
              <a:ext cx="3108960" cy="40233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914400" y="2209800"/>
              <a:ext cx="22860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The Future of Product Lifecycle Management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PLM Technology Roadmap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17" y="3505200"/>
            <a:ext cx="3017520" cy="1634911"/>
          </a:xfrm>
        </p:spPr>
      </p:pic>
      <p:sp>
        <p:nvSpPr>
          <p:cNvPr id="8" name="TextBox 7"/>
          <p:cNvSpPr txBox="1"/>
          <p:nvPr/>
        </p:nvSpPr>
        <p:spPr>
          <a:xfrm>
            <a:off x="4213654" y="1855321"/>
            <a:ext cx="419099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Executive Summary</a:t>
            </a:r>
          </a:p>
          <a:p>
            <a:pPr marL="342900" indent="-342900">
              <a:buAutoNum type="arabicPeriod"/>
            </a:pPr>
            <a:r>
              <a:rPr lang="en-US" dirty="0" smtClean="0"/>
              <a:t>Purpose of the Report</a:t>
            </a:r>
          </a:p>
          <a:p>
            <a:pPr marL="342900" indent="-342900">
              <a:buAutoNum type="arabicPeriod"/>
            </a:pPr>
            <a:r>
              <a:rPr lang="en-US" dirty="0" smtClean="0"/>
              <a:t>Critical Requirements</a:t>
            </a:r>
          </a:p>
          <a:p>
            <a:pPr lvl="1"/>
            <a:r>
              <a:rPr lang="en-US" dirty="0" smtClean="0"/>
              <a:t>3.1 Implementation</a:t>
            </a:r>
          </a:p>
          <a:p>
            <a:pPr lvl="1"/>
            <a:r>
              <a:rPr lang="en-US" dirty="0" smtClean="0"/>
              <a:t>3.2 Interface and Integration</a:t>
            </a:r>
          </a:p>
          <a:p>
            <a:pPr lvl="1"/>
            <a:r>
              <a:rPr lang="en-US" dirty="0" smtClean="0"/>
              <a:t>3.3 Security</a:t>
            </a:r>
            <a:endParaRPr lang="en-US" dirty="0"/>
          </a:p>
          <a:p>
            <a:pPr marL="342900" lvl="1" indent="-342900">
              <a:buFont typeface="+mj-lt"/>
              <a:buAutoNum type="arabicPeriod" startAt="4"/>
            </a:pPr>
            <a:r>
              <a:rPr lang="en-US" dirty="0" smtClean="0"/>
              <a:t>Priority Technical Areas</a:t>
            </a:r>
          </a:p>
          <a:p>
            <a:pPr marL="457200" lvl="2"/>
            <a:r>
              <a:rPr lang="en-US" dirty="0" smtClean="0"/>
              <a:t>4.1 Priority Technical Areas</a:t>
            </a:r>
          </a:p>
          <a:p>
            <a:pPr marL="457200" lvl="2"/>
            <a:r>
              <a:rPr lang="en-US" dirty="0" smtClean="0"/>
              <a:t>4.2 Technology Drivers for Each Area</a:t>
            </a:r>
          </a:p>
          <a:p>
            <a:pPr marL="457200" lvl="2"/>
            <a:r>
              <a:rPr lang="en-US" dirty="0" smtClean="0"/>
              <a:t>4.3 Technology Alternative for Each Area</a:t>
            </a:r>
          </a:p>
          <a:p>
            <a:pPr marL="457200" lvl="2"/>
            <a:r>
              <a:rPr lang="en-US" dirty="0" smtClean="0"/>
              <a:t>4.4 Recommendations</a:t>
            </a:r>
          </a:p>
          <a:p>
            <a:pPr marL="342900" lvl="1" indent="-342900">
              <a:buFont typeface="+mj-lt"/>
              <a:buAutoNum type="arabicPeriod" startAt="4"/>
            </a:pPr>
            <a:r>
              <a:rPr lang="en-US" dirty="0" smtClean="0"/>
              <a:t>Conclusions</a:t>
            </a:r>
          </a:p>
          <a:p>
            <a:pPr marL="342900" lvl="1" indent="-342900">
              <a:buFont typeface="+mj-lt"/>
              <a:buAutoNum type="arabicPeriod" startAt="4"/>
            </a:pPr>
            <a:r>
              <a:rPr lang="en-US" dirty="0" smtClean="0"/>
              <a:t>Next Steps</a:t>
            </a:r>
          </a:p>
        </p:txBody>
      </p:sp>
      <p:sp>
        <p:nvSpPr>
          <p:cNvPr id="9" name="Rectangle 8"/>
          <p:cNvSpPr/>
          <p:nvPr/>
        </p:nvSpPr>
        <p:spPr>
          <a:xfrm rot="1820227">
            <a:off x="4666335" y="3570134"/>
            <a:ext cx="2815573" cy="5334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Example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2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335</Words>
  <Application>Microsoft Office PowerPoint</Application>
  <PresentationFormat>On-screen Show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PLM Business Case</vt:lpstr>
      <vt:lpstr>PLM Business Case</vt:lpstr>
      <vt:lpstr>PLM Business Case</vt:lpstr>
      <vt:lpstr>PLM Technology Roadmap</vt:lpstr>
      <vt:lpstr>PLM Technology Roadmap</vt:lpstr>
      <vt:lpstr>PLM Technology Roadmap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PLM Business Case</dc:title>
  <dc:creator>Li, Shuning</dc:creator>
  <cp:lastModifiedBy>Shuning</cp:lastModifiedBy>
  <cp:revision>43</cp:revision>
  <dcterms:created xsi:type="dcterms:W3CDTF">2006-08-16T00:00:00Z</dcterms:created>
  <dcterms:modified xsi:type="dcterms:W3CDTF">2015-03-26T04:37:34Z</dcterms:modified>
</cp:coreProperties>
</file>